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2F3D85"/>
    <a:srgbClr val="2E4D8A"/>
    <a:srgbClr val="333399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08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62C2B-F34B-485F-9A19-02CB06E95EDE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1D3FE3-7E1E-4816-AB99-2507B936DA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704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1D3FE3-7E1E-4816-AB99-2507B936DA8B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45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FEA73-B011-4E79-B787-27F85039B796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C1237-221F-4E6D-9571-54EBD9E1B5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FEA73-B011-4E79-B787-27F85039B796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C1237-221F-4E6D-9571-54EBD9E1B5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FEA73-B011-4E79-B787-27F85039B796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C1237-221F-4E6D-9571-54EBD9E1B5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FEA73-B011-4E79-B787-27F85039B796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C1237-221F-4E6D-9571-54EBD9E1B5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FEA73-B011-4E79-B787-27F85039B796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C1237-221F-4E6D-9571-54EBD9E1B5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FEA73-B011-4E79-B787-27F85039B796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C1237-221F-4E6D-9571-54EBD9E1B5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FEA73-B011-4E79-B787-27F85039B796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C1237-221F-4E6D-9571-54EBD9E1B5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FEA73-B011-4E79-B787-27F85039B796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C1237-221F-4E6D-9571-54EBD9E1B5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FEA73-B011-4E79-B787-27F85039B796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C1237-221F-4E6D-9571-54EBD9E1B5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FEA73-B011-4E79-B787-27F85039B796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C1237-221F-4E6D-9571-54EBD9E1B5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FEA73-B011-4E79-B787-27F85039B796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C1237-221F-4E6D-9571-54EBD9E1B5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FEA73-B011-4E79-B787-27F85039B796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C1237-221F-4E6D-9571-54EBD9E1B52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691DB7FED5D34DE67AC13A623C2F083C9C0A3147F8CFF38CA815ACB0FC0B7811BB98F8B4A1F2870D9F64CA48VB0B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8"/>
          <p:cNvCxnSpPr>
            <a:cxnSpLocks noChangeShapeType="1"/>
          </p:cNvCxnSpPr>
          <p:nvPr/>
        </p:nvCxnSpPr>
        <p:spPr bwMode="auto">
          <a:xfrm>
            <a:off x="215900" y="417189"/>
            <a:ext cx="8507413" cy="1587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 type="none" w="lg" len="lg"/>
          </a:ln>
        </p:spPr>
      </p:cxnSp>
      <p:sp>
        <p:nvSpPr>
          <p:cNvPr id="5" name="Text Box 132"/>
          <p:cNvSpPr txBox="1">
            <a:spLocks noChangeArrowheads="1"/>
          </p:cNvSpPr>
          <p:nvPr/>
        </p:nvSpPr>
        <p:spPr bwMode="auto">
          <a:xfrm>
            <a:off x="447046" y="116632"/>
            <a:ext cx="8514269" cy="338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ctr"/>
            <a:r>
              <a:rPr lang="ru-RU" sz="1600" b="1" dirty="0" smtClean="0"/>
              <a:t>ТЕРРИТОРИЯ ОПЕРЕЖАЮЩЕГО РАЗВИТИЯ «САЯНСК»</a:t>
            </a:r>
            <a:endParaRPr lang="ru-RU" sz="1600" b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4788024" y="2593989"/>
            <a:ext cx="374706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- производство </a:t>
            </a:r>
            <a:r>
              <a:rPr lang="ru-RU" sz="1400" dirty="0"/>
              <a:t>подакцизных товаров;</a:t>
            </a:r>
          </a:p>
          <a:p>
            <a:endParaRPr lang="ru-RU" sz="1400" dirty="0"/>
          </a:p>
          <a:p>
            <a:r>
              <a:rPr lang="ru-RU" sz="1400" dirty="0" smtClean="0"/>
              <a:t>- лесозаготовки</a:t>
            </a:r>
            <a:r>
              <a:rPr lang="ru-RU" sz="1400" dirty="0"/>
              <a:t>;</a:t>
            </a:r>
          </a:p>
          <a:p>
            <a:endParaRPr lang="ru-RU" sz="1400" dirty="0"/>
          </a:p>
          <a:p>
            <a:r>
              <a:rPr lang="ru-RU" sz="1400" dirty="0" smtClean="0"/>
              <a:t>- оптовая </a:t>
            </a:r>
            <a:r>
              <a:rPr lang="ru-RU" sz="1400" dirty="0"/>
              <a:t>и розничная торговля;</a:t>
            </a:r>
          </a:p>
          <a:p>
            <a:endParaRPr lang="ru-RU" sz="1400" dirty="0"/>
          </a:p>
          <a:p>
            <a:r>
              <a:rPr lang="ru-RU" sz="1400" dirty="0" smtClean="0"/>
              <a:t>- финансовые </a:t>
            </a:r>
            <a:r>
              <a:rPr lang="ru-RU" sz="1400" dirty="0"/>
              <a:t>услуги;</a:t>
            </a:r>
          </a:p>
          <a:p>
            <a:endParaRPr lang="ru-RU" sz="1400" dirty="0"/>
          </a:p>
          <a:p>
            <a:r>
              <a:rPr lang="ru-RU" sz="1400" dirty="0" smtClean="0"/>
              <a:t>- страхование</a:t>
            </a:r>
            <a:r>
              <a:rPr lang="ru-RU" sz="1400" dirty="0"/>
              <a:t>;</a:t>
            </a:r>
          </a:p>
          <a:p>
            <a:endParaRPr lang="ru-RU" sz="1400" dirty="0"/>
          </a:p>
          <a:p>
            <a:r>
              <a:rPr lang="ru-RU" sz="1400" dirty="0" smtClean="0"/>
              <a:t>- аренда</a:t>
            </a:r>
            <a:r>
              <a:rPr lang="ru-RU" sz="1400" dirty="0"/>
              <a:t>;</a:t>
            </a:r>
          </a:p>
          <a:p>
            <a:endParaRPr lang="ru-RU" sz="1400" dirty="0"/>
          </a:p>
          <a:p>
            <a:r>
              <a:rPr lang="ru-RU" sz="1400" dirty="0" smtClean="0"/>
              <a:t>- лизинг</a:t>
            </a:r>
            <a:r>
              <a:rPr lang="ru-RU" sz="1400" dirty="0"/>
              <a:t>;</a:t>
            </a:r>
          </a:p>
          <a:p>
            <a:endParaRPr lang="ru-RU" sz="1400" dirty="0"/>
          </a:p>
          <a:p>
            <a:r>
              <a:rPr lang="ru-RU" sz="1400" dirty="0" smtClean="0"/>
              <a:t>- деятельность </a:t>
            </a:r>
            <a:r>
              <a:rPr lang="ru-RU" sz="1400" dirty="0"/>
              <a:t>компаний сухопутного, водного и воздушного </a:t>
            </a:r>
            <a:r>
              <a:rPr lang="ru-RU" sz="1400" dirty="0" smtClean="0"/>
              <a:t>транспорта.</a:t>
            </a:r>
            <a:endParaRPr lang="ru-RU" sz="14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279778" y="2465311"/>
            <a:ext cx="40324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tx2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sz="1400" dirty="0" smtClean="0"/>
              <a:t> </a:t>
            </a:r>
            <a:r>
              <a:rPr lang="en-US" sz="1400" b="1" dirty="0" smtClean="0"/>
              <a:t>min</a:t>
            </a:r>
            <a:r>
              <a:rPr lang="ru-RU" sz="1400" dirty="0" smtClean="0"/>
              <a:t> </a:t>
            </a:r>
            <a:r>
              <a:rPr lang="ru-RU" sz="1400" dirty="0"/>
              <a:t>объем капитальных вложений резидента </a:t>
            </a:r>
            <a:r>
              <a:rPr lang="ru-RU" sz="1400" dirty="0" smtClean="0"/>
              <a:t>ТОР </a:t>
            </a:r>
            <a:r>
              <a:rPr lang="ru-RU" sz="1400" dirty="0" smtClean="0"/>
              <a:t>по проекту в первый год – </a:t>
            </a:r>
            <a:r>
              <a:rPr lang="ru-RU" sz="1400" b="1" dirty="0" smtClean="0"/>
              <a:t>2,5 млн. руб.</a:t>
            </a:r>
            <a:endParaRPr lang="ru-RU" sz="1400" b="1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259611" y="2988531"/>
            <a:ext cx="40243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tx2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sz="1400" b="1" dirty="0" smtClean="0"/>
              <a:t> </a:t>
            </a:r>
            <a:r>
              <a:rPr lang="en-US" sz="1400" b="1" dirty="0" smtClean="0"/>
              <a:t>min </a:t>
            </a:r>
            <a:r>
              <a:rPr lang="ru-RU" sz="1400" dirty="0" smtClean="0"/>
              <a:t>количество новых постоянных рабочих мест в первый год - </a:t>
            </a:r>
            <a:r>
              <a:rPr lang="ru-RU" sz="1400" b="1" dirty="0"/>
              <a:t>1</a:t>
            </a:r>
            <a:r>
              <a:rPr lang="ru-RU" sz="1400" b="1" dirty="0" smtClean="0"/>
              <a:t>0 ед.</a:t>
            </a:r>
            <a:endParaRPr lang="ru-RU" sz="1400" b="1" dirty="0"/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 rot="10800000">
            <a:off x="4782640" y="852311"/>
            <a:ext cx="3935289" cy="1613000"/>
          </a:xfrm>
          <a:prstGeom prst="rect">
            <a:avLst/>
          </a:prstGeom>
          <a:solidFill>
            <a:srgbClr val="555E8D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10800000"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defRPr/>
            </a:pPr>
            <a:r>
              <a:rPr lang="ru-RU" altLang="ru-RU" sz="1400" b="1" dirty="0" smtClean="0">
                <a:solidFill>
                  <a:schemeClr val="bg1"/>
                </a:solidFill>
              </a:rPr>
              <a:t>Резиденты </a:t>
            </a:r>
            <a:r>
              <a:rPr lang="ru-RU" altLang="ru-RU" sz="1400" b="1" dirty="0">
                <a:solidFill>
                  <a:schemeClr val="bg1"/>
                </a:solidFill>
              </a:rPr>
              <a:t>территорий опережающего </a:t>
            </a:r>
            <a:endParaRPr lang="ru-RU" altLang="ru-RU" sz="1400" b="1" dirty="0" smtClean="0">
              <a:solidFill>
                <a:schemeClr val="bg1"/>
              </a:solidFill>
            </a:endParaRPr>
          </a:p>
          <a:p>
            <a:pPr algn="just" eaLnBrk="1" hangingPunct="1">
              <a:defRPr/>
            </a:pPr>
            <a:r>
              <a:rPr lang="ru-RU" altLang="ru-RU" sz="1400" b="1" dirty="0" smtClean="0">
                <a:solidFill>
                  <a:schemeClr val="bg1"/>
                </a:solidFill>
              </a:rPr>
              <a:t>развития (</a:t>
            </a:r>
            <a:r>
              <a:rPr lang="ru-RU" altLang="ru-RU" sz="1400" b="1" dirty="0">
                <a:solidFill>
                  <a:schemeClr val="bg1"/>
                </a:solidFill>
              </a:rPr>
              <a:t>ТОР</a:t>
            </a:r>
            <a:r>
              <a:rPr lang="ru-RU" altLang="ru-RU" sz="1400" b="1" dirty="0" smtClean="0">
                <a:solidFill>
                  <a:schemeClr val="bg1"/>
                </a:solidFill>
              </a:rPr>
              <a:t>) могут заниматься </a:t>
            </a:r>
            <a:r>
              <a:rPr lang="ru-RU" altLang="ru-RU" sz="1400" b="1" dirty="0">
                <a:solidFill>
                  <a:schemeClr val="bg1"/>
                </a:solidFill>
              </a:rPr>
              <a:t>любой </a:t>
            </a:r>
            <a:endParaRPr lang="ru-RU" altLang="ru-RU" sz="1400" b="1" dirty="0" smtClean="0">
              <a:solidFill>
                <a:schemeClr val="bg1"/>
              </a:solidFill>
            </a:endParaRPr>
          </a:p>
          <a:p>
            <a:pPr algn="just" eaLnBrk="1" hangingPunct="1">
              <a:defRPr/>
            </a:pPr>
            <a:r>
              <a:rPr lang="ru-RU" altLang="ru-RU" sz="1400" b="1" dirty="0" smtClean="0">
                <a:solidFill>
                  <a:schemeClr val="bg1"/>
                </a:solidFill>
              </a:rPr>
              <a:t>деятельностью</a:t>
            </a:r>
            <a:r>
              <a:rPr lang="ru-RU" altLang="ru-RU" sz="1400" b="1" dirty="0">
                <a:solidFill>
                  <a:schemeClr val="bg1"/>
                </a:solidFill>
              </a:rPr>
              <a:t>, </a:t>
            </a:r>
            <a:r>
              <a:rPr lang="ru-RU" altLang="ru-RU" sz="1400" b="1" dirty="0" smtClean="0">
                <a:solidFill>
                  <a:schemeClr val="bg1"/>
                </a:solidFill>
              </a:rPr>
              <a:t>за исключением </a:t>
            </a:r>
          </a:p>
          <a:p>
            <a:pPr algn="just" eaLnBrk="1" hangingPunct="1">
              <a:defRPr/>
            </a:pPr>
            <a:r>
              <a:rPr lang="ru-RU" altLang="ru-RU" sz="1400" b="1" dirty="0" smtClean="0">
                <a:solidFill>
                  <a:schemeClr val="bg1"/>
                </a:solidFill>
              </a:rPr>
              <a:t>некоторых видов</a:t>
            </a:r>
            <a:r>
              <a:rPr lang="ru-RU" altLang="ru-RU" sz="1400" b="1" dirty="0">
                <a:solidFill>
                  <a:schemeClr val="bg1"/>
                </a:solidFill>
              </a:rPr>
              <a:t>.</a:t>
            </a:r>
          </a:p>
          <a:p>
            <a:pPr algn="just" eaLnBrk="1" hangingPunct="1">
              <a:defRPr/>
            </a:pPr>
            <a:endParaRPr lang="ru-RU" altLang="ru-RU" sz="1400" b="1" dirty="0">
              <a:solidFill>
                <a:schemeClr val="bg1"/>
              </a:solidFill>
            </a:endParaRPr>
          </a:p>
          <a:p>
            <a:pPr algn="just" eaLnBrk="1" hangingPunct="1">
              <a:defRPr/>
            </a:pPr>
            <a:r>
              <a:rPr lang="ru-RU" altLang="ru-RU" sz="1400" b="1" dirty="0">
                <a:solidFill>
                  <a:schemeClr val="bg1"/>
                </a:solidFill>
              </a:rPr>
              <a:t>В числе таких исключений</a:t>
            </a:r>
            <a:r>
              <a:rPr lang="ru-RU" altLang="ru-RU" sz="1400" b="1" dirty="0" smtClean="0">
                <a:solidFill>
                  <a:schemeClr val="bg1"/>
                </a:solidFill>
              </a:rPr>
              <a:t>:</a:t>
            </a:r>
            <a:endParaRPr lang="ru-RU" altLang="ru-RU" sz="1400" b="1" dirty="0">
              <a:solidFill>
                <a:schemeClr val="bg1"/>
              </a:solidFill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 rot="10800000">
            <a:off x="255565" y="3869638"/>
            <a:ext cx="4024356" cy="366668"/>
          </a:xfrm>
          <a:prstGeom prst="rect">
            <a:avLst/>
          </a:prstGeom>
          <a:solidFill>
            <a:srgbClr val="555E8D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10800000"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400" b="1" dirty="0" smtClean="0">
                <a:solidFill>
                  <a:schemeClr val="bg1"/>
                </a:solidFill>
              </a:rPr>
              <a:t>Льготы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 rot="10800000">
            <a:off x="251520" y="1988840"/>
            <a:ext cx="4032448" cy="360040"/>
          </a:xfrm>
          <a:prstGeom prst="rect">
            <a:avLst/>
          </a:prstGeom>
          <a:solidFill>
            <a:srgbClr val="555E8D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10800000" wrap="squar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400" b="1" dirty="0" smtClean="0">
                <a:solidFill>
                  <a:schemeClr val="bg1"/>
                </a:solidFill>
              </a:rPr>
              <a:t>Требования к </a:t>
            </a:r>
            <a:r>
              <a:rPr lang="ru-RU" altLang="ru-RU" sz="1400" b="1" dirty="0" err="1" smtClean="0">
                <a:solidFill>
                  <a:schemeClr val="bg1"/>
                </a:solidFill>
              </a:rPr>
              <a:t>инвестпроектам</a:t>
            </a:r>
            <a:endParaRPr lang="ru-RU" alt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799691" y="4456297"/>
            <a:ext cx="2551348" cy="1169551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just">
              <a:buClr>
                <a:srgbClr val="265A99"/>
              </a:buClr>
            </a:pPr>
            <a:r>
              <a:rPr lang="ru-RU" sz="1400" b="1" dirty="0" smtClean="0">
                <a:latin typeface="Calibri" pitchFamily="34" charset="0"/>
              </a:rPr>
              <a:t>ФБ:  </a:t>
            </a:r>
            <a:r>
              <a:rPr lang="ru-RU" sz="1400" dirty="0" smtClean="0">
                <a:latin typeface="Calibri" pitchFamily="34" charset="0"/>
              </a:rPr>
              <a:t>0% ставка налога в течение 5 лет</a:t>
            </a:r>
          </a:p>
          <a:p>
            <a:pPr algn="just">
              <a:buClr>
                <a:srgbClr val="265A99"/>
              </a:buClr>
            </a:pPr>
            <a:r>
              <a:rPr lang="ru-RU" altLang="ru-RU" sz="1400" b="1" dirty="0" smtClean="0">
                <a:latin typeface="Calibri" pitchFamily="34" charset="0"/>
              </a:rPr>
              <a:t>ОБ:</a:t>
            </a:r>
            <a:r>
              <a:rPr lang="ru-RU" sz="1400" b="1" dirty="0" smtClean="0">
                <a:latin typeface="Calibri" pitchFamily="34" charset="0"/>
              </a:rPr>
              <a:t>   </a:t>
            </a:r>
            <a:r>
              <a:rPr lang="ru-RU" sz="1400" dirty="0" smtClean="0">
                <a:latin typeface="Calibri" pitchFamily="34" charset="0"/>
              </a:rPr>
              <a:t>0% ставка налога на первые 5 лет, 10% - на следующих 5 лет</a:t>
            </a:r>
            <a:endParaRPr lang="ru-RU" altLang="ru-RU" sz="1400" dirty="0" smtClean="0">
              <a:latin typeface="Calibri" pitchFamily="34" charset="0"/>
            </a:endParaRPr>
          </a:p>
        </p:txBody>
      </p:sp>
      <p:sp>
        <p:nvSpPr>
          <p:cNvPr id="30" name="Нашивка 38"/>
          <p:cNvSpPr>
            <a:spLocks noChangeArrowheads="1"/>
          </p:cNvSpPr>
          <p:nvPr/>
        </p:nvSpPr>
        <p:spPr bwMode="auto">
          <a:xfrm>
            <a:off x="1461299" y="4570471"/>
            <a:ext cx="216024" cy="954107"/>
          </a:xfrm>
          <a:prstGeom prst="chevron">
            <a:avLst>
              <a:gd name="adj" fmla="val 50000"/>
            </a:avLst>
          </a:prstGeom>
          <a:solidFill>
            <a:srgbClr val="555E8D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10800000" wrap="square" anchor="ctr"/>
          <a:lstStyle/>
          <a:p>
            <a:pPr algn="ctr">
              <a:defRPr/>
            </a:pPr>
            <a:endParaRPr lang="ru-RU" altLang="ru-RU" sz="11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79512" y="528353"/>
            <a:ext cx="1944216" cy="1384995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>
              <a:buClr>
                <a:srgbClr val="265A99"/>
              </a:buClr>
            </a:pPr>
            <a:r>
              <a:rPr lang="ru-RU" sz="1400" dirty="0" smtClean="0"/>
              <a:t>Уполномоченный </a:t>
            </a:r>
            <a:r>
              <a:rPr lang="ru-RU" sz="1400" dirty="0" smtClean="0"/>
              <a:t>орган </a:t>
            </a:r>
            <a:r>
              <a:rPr lang="ru-RU" sz="1400" dirty="0"/>
              <a:t>на осуществление взаимодействия с </a:t>
            </a:r>
            <a:r>
              <a:rPr lang="ru-RU" sz="1400" dirty="0" smtClean="0"/>
              <a:t>Минэкономразвития России по </a:t>
            </a:r>
            <a:r>
              <a:rPr lang="ru-RU" sz="1400" dirty="0"/>
              <a:t>ведению реестра резидентов </a:t>
            </a:r>
            <a:r>
              <a:rPr lang="ru-RU" sz="1400" dirty="0" smtClean="0"/>
              <a:t>ТОР</a:t>
            </a:r>
            <a:endParaRPr lang="ru-RU" altLang="ru-RU" sz="1400" dirty="0" smtClean="0">
              <a:latin typeface="Calibri" pitchFamily="34" charset="0"/>
            </a:endParaRPr>
          </a:p>
        </p:txBody>
      </p:sp>
      <p:sp>
        <p:nvSpPr>
          <p:cNvPr id="42" name="Нашивка 38"/>
          <p:cNvSpPr>
            <a:spLocks noChangeArrowheads="1"/>
          </p:cNvSpPr>
          <p:nvPr/>
        </p:nvSpPr>
        <p:spPr bwMode="auto">
          <a:xfrm>
            <a:off x="2374137" y="713018"/>
            <a:ext cx="288032" cy="1015663"/>
          </a:xfrm>
          <a:prstGeom prst="chevron">
            <a:avLst>
              <a:gd name="adj" fmla="val 50000"/>
            </a:avLst>
          </a:prstGeom>
          <a:solidFill>
            <a:srgbClr val="555E8D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10800000" wrap="square" anchor="ctr"/>
          <a:lstStyle/>
          <a:p>
            <a:pPr algn="ctr">
              <a:defRPr/>
            </a:pPr>
            <a:endParaRPr lang="ru-RU" altLang="ru-RU" sz="11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797452" y="589001"/>
            <a:ext cx="1486516" cy="1384995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>
              <a:buClr>
                <a:srgbClr val="265A99"/>
              </a:buClr>
            </a:pPr>
            <a:r>
              <a:rPr lang="ru-RU" sz="1400" dirty="0" smtClean="0">
                <a:latin typeface="Calibri" pitchFamily="34" charset="0"/>
              </a:rPr>
              <a:t>Министерство экономического развития и промышленности Иркутской области</a:t>
            </a:r>
            <a:endParaRPr lang="ru-RU" altLang="ru-RU" sz="1400" dirty="0" smtClean="0">
              <a:latin typeface="Calibri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29700" y="6133419"/>
            <a:ext cx="3926276" cy="307777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just"/>
            <a:r>
              <a:rPr lang="ru-RU" sz="1400" b="1" dirty="0" smtClean="0">
                <a:latin typeface="Calibri" pitchFamily="34" charset="0"/>
              </a:rPr>
              <a:t>  0% ставки </a:t>
            </a:r>
            <a:r>
              <a:rPr lang="ru-RU" sz="1400" dirty="0" smtClean="0">
                <a:latin typeface="Calibri" pitchFamily="34" charset="0"/>
              </a:rPr>
              <a:t>по земельному налогу в течение </a:t>
            </a:r>
            <a:r>
              <a:rPr lang="ru-RU" sz="1400" dirty="0">
                <a:latin typeface="Calibri" pitchFamily="34" charset="0"/>
              </a:rPr>
              <a:t>5</a:t>
            </a:r>
            <a:r>
              <a:rPr lang="ru-RU" sz="1400" dirty="0" smtClean="0">
                <a:latin typeface="Calibri" pitchFamily="34" charset="0"/>
              </a:rPr>
              <a:t> лет</a:t>
            </a:r>
            <a:endParaRPr lang="ru-RU" sz="1400" dirty="0"/>
          </a:p>
        </p:txBody>
      </p:sp>
      <p:sp>
        <p:nvSpPr>
          <p:cNvPr id="39" name="Rectangle 55"/>
          <p:cNvSpPr>
            <a:spLocks noChangeArrowheads="1"/>
          </p:cNvSpPr>
          <p:nvPr/>
        </p:nvSpPr>
        <p:spPr bwMode="auto">
          <a:xfrm>
            <a:off x="148928" y="4505916"/>
            <a:ext cx="148977" cy="129109"/>
          </a:xfrm>
          <a:prstGeom prst="rect">
            <a:avLst/>
          </a:prstGeom>
          <a:solidFill>
            <a:srgbClr val="B9BED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1500" dirty="0"/>
          </a:p>
        </p:txBody>
      </p:sp>
      <p:sp>
        <p:nvSpPr>
          <p:cNvPr id="46" name="Rectangle 55"/>
          <p:cNvSpPr>
            <a:spLocks noChangeArrowheads="1"/>
          </p:cNvSpPr>
          <p:nvPr/>
        </p:nvSpPr>
        <p:spPr bwMode="auto">
          <a:xfrm>
            <a:off x="177030" y="5904973"/>
            <a:ext cx="148977" cy="129109"/>
          </a:xfrm>
          <a:prstGeom prst="rect">
            <a:avLst/>
          </a:prstGeom>
          <a:solidFill>
            <a:srgbClr val="B9BED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1500" dirty="0"/>
          </a:p>
        </p:txBody>
      </p:sp>
      <p:sp>
        <p:nvSpPr>
          <p:cNvPr id="59" name="Rectangle 55"/>
          <p:cNvSpPr>
            <a:spLocks noChangeArrowheads="1"/>
          </p:cNvSpPr>
          <p:nvPr/>
        </p:nvSpPr>
        <p:spPr bwMode="auto">
          <a:xfrm>
            <a:off x="179512" y="6242837"/>
            <a:ext cx="148977" cy="129109"/>
          </a:xfrm>
          <a:prstGeom prst="rect">
            <a:avLst/>
          </a:prstGeom>
          <a:solidFill>
            <a:srgbClr val="B9BED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15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47047" y="4548264"/>
            <a:ext cx="797983" cy="477054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2500" b="1" cap="none" spc="0" dirty="0">
              <a:ln w="12700" cmpd="sng">
                <a:solidFill>
                  <a:srgbClr val="336699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96590" y="4564018"/>
            <a:ext cx="1107058" cy="954107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>
              <a:buClr>
                <a:srgbClr val="265A99"/>
              </a:buClr>
            </a:pPr>
            <a:r>
              <a:rPr lang="ru-RU" sz="1400" dirty="0" smtClean="0">
                <a:latin typeface="Calibri" pitchFamily="34" charset="0"/>
              </a:rPr>
              <a:t>пониженная ставка по налогу на прибыль</a:t>
            </a:r>
            <a:endParaRPr lang="ru-RU" altLang="ru-RU" sz="1400" dirty="0" smtClean="0">
              <a:latin typeface="Calibri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99013" y="5793150"/>
            <a:ext cx="4070292" cy="307777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just"/>
            <a:r>
              <a:rPr lang="ru-RU" sz="1400" b="1" dirty="0" smtClean="0">
                <a:latin typeface="Calibri" pitchFamily="34" charset="0"/>
              </a:rPr>
              <a:t>0% ставки </a:t>
            </a:r>
            <a:r>
              <a:rPr lang="ru-RU" sz="1400" dirty="0" smtClean="0">
                <a:latin typeface="Calibri" pitchFamily="34" charset="0"/>
              </a:rPr>
              <a:t>по налогу на имущество в течение 5 лет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8"/>
          <p:cNvCxnSpPr>
            <a:cxnSpLocks noChangeShapeType="1"/>
          </p:cNvCxnSpPr>
          <p:nvPr/>
        </p:nvCxnSpPr>
        <p:spPr bwMode="auto">
          <a:xfrm>
            <a:off x="215901" y="332656"/>
            <a:ext cx="8507413" cy="1587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 type="none" w="lg" len="lg"/>
          </a:ln>
        </p:spPr>
      </p:cxnSp>
      <p:sp>
        <p:nvSpPr>
          <p:cNvPr id="5" name="Text Box 132"/>
          <p:cNvSpPr txBox="1">
            <a:spLocks noChangeArrowheads="1"/>
          </p:cNvSpPr>
          <p:nvPr/>
        </p:nvSpPr>
        <p:spPr bwMode="auto">
          <a:xfrm>
            <a:off x="251520" y="44624"/>
            <a:ext cx="8712968" cy="30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ctr"/>
            <a:r>
              <a:rPr lang="ru-RU" sz="1400" b="1" dirty="0" smtClean="0"/>
              <a:t>ТЕРРИТОРИЯ ОПЕРЕЖАЮЩЕГО РАЗВИТИЯ «САЯНСК»</a:t>
            </a:r>
            <a:endParaRPr lang="ru-RU" sz="1400" b="1" dirty="0"/>
          </a:p>
        </p:txBody>
      </p:sp>
      <p:sp>
        <p:nvSpPr>
          <p:cNvPr id="44" name="Text Box 9"/>
          <p:cNvSpPr txBox="1">
            <a:spLocks noChangeArrowheads="1"/>
          </p:cNvSpPr>
          <p:nvPr/>
        </p:nvSpPr>
        <p:spPr bwMode="auto">
          <a:xfrm rot="10800000">
            <a:off x="1691680" y="476673"/>
            <a:ext cx="5256584" cy="216024"/>
          </a:xfrm>
          <a:prstGeom prst="rect">
            <a:avLst/>
          </a:prstGeom>
          <a:solidFill>
            <a:srgbClr val="555E8D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10800000"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100" b="1" dirty="0" smtClean="0">
                <a:solidFill>
                  <a:schemeClr val="bg1"/>
                </a:solidFill>
              </a:rPr>
              <a:t>Порядок заключения соглашений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-108520" y="1172652"/>
            <a:ext cx="1368152" cy="600164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>
              <a:buClr>
                <a:srgbClr val="265A99"/>
              </a:buClr>
            </a:pPr>
            <a:r>
              <a:rPr lang="ru-RU" altLang="ru-RU" sz="1100" b="1" dirty="0" smtClean="0">
                <a:latin typeface="Calibri" pitchFamily="34" charset="0"/>
              </a:rPr>
              <a:t>Заявка на заключение соглашения</a:t>
            </a:r>
            <a:endParaRPr lang="ru-RU" altLang="ru-RU" sz="1100" dirty="0" smtClean="0">
              <a:latin typeface="Calibri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675941" y="947192"/>
            <a:ext cx="1296144" cy="93871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>
              <a:buClr>
                <a:srgbClr val="265A99"/>
              </a:buClr>
            </a:pPr>
            <a:r>
              <a:rPr lang="ru-RU" sz="1100" dirty="0" smtClean="0">
                <a:latin typeface="Calibri" pitchFamily="34" charset="0"/>
              </a:rPr>
              <a:t>Министерство экономического развития и промышленности Иркутской области</a:t>
            </a:r>
            <a:endParaRPr lang="ru-RU" altLang="ru-RU" sz="1100" dirty="0" smtClean="0">
              <a:latin typeface="Calibri" pitchFamily="34" charset="0"/>
            </a:endParaRPr>
          </a:p>
        </p:txBody>
      </p:sp>
      <p:sp>
        <p:nvSpPr>
          <p:cNvPr id="48" name="AutoShape 2"/>
          <p:cNvSpPr>
            <a:spLocks noChangeArrowheads="1"/>
          </p:cNvSpPr>
          <p:nvPr/>
        </p:nvSpPr>
        <p:spPr bwMode="auto">
          <a:xfrm>
            <a:off x="1187624" y="908720"/>
            <a:ext cx="378073" cy="1260475"/>
          </a:xfrm>
          <a:prstGeom prst="rightArrow">
            <a:avLst>
              <a:gd name="adj1" fmla="val 65750"/>
              <a:gd name="adj2" fmla="val 63359"/>
            </a:avLst>
          </a:prstGeom>
          <a:gradFill rotWithShape="1">
            <a:gsLst>
              <a:gs pos="0">
                <a:srgbClr val="24246E">
                  <a:alpha val="50000"/>
                </a:srgbClr>
              </a:gs>
              <a:gs pos="100000">
                <a:srgbClr val="C7C7DC">
                  <a:alpha val="71001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675941" y="1941770"/>
            <a:ext cx="1296144" cy="400110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  <a:prstDash val="lgDash"/>
          </a:ln>
        </p:spPr>
        <p:txBody>
          <a:bodyPr wrap="square" lIns="36000" rIns="36000">
            <a:spAutoFit/>
          </a:bodyPr>
          <a:lstStyle/>
          <a:p>
            <a:pPr algn="ctr">
              <a:buClr>
                <a:srgbClr val="265A99"/>
              </a:buClr>
            </a:pPr>
            <a:r>
              <a:rPr lang="ru-RU" sz="1000" b="1" dirty="0" smtClean="0">
                <a:latin typeface="Calibri" pitchFamily="34" charset="0"/>
              </a:rPr>
              <a:t>СРОК рассмотрения </a:t>
            </a:r>
            <a:r>
              <a:rPr lang="ru-RU" sz="1000" dirty="0" smtClean="0">
                <a:latin typeface="Calibri" pitchFamily="34" charset="0"/>
              </a:rPr>
              <a:t>– </a:t>
            </a:r>
            <a:r>
              <a:rPr lang="ru-RU" sz="1000" b="1" dirty="0" smtClean="0">
                <a:latin typeface="Calibri" pitchFamily="34" charset="0"/>
              </a:rPr>
              <a:t>20</a:t>
            </a:r>
            <a:r>
              <a:rPr lang="ru-RU" sz="1000" dirty="0" smtClean="0">
                <a:latin typeface="Calibri" pitchFamily="34" charset="0"/>
              </a:rPr>
              <a:t> рабочих дней</a:t>
            </a:r>
            <a:endParaRPr lang="ru-RU" altLang="ru-RU" sz="1000" dirty="0" smtClean="0">
              <a:latin typeface="Calibri" pitchFamily="34" charset="0"/>
            </a:endParaRPr>
          </a:p>
        </p:txBody>
      </p:sp>
      <p:sp>
        <p:nvSpPr>
          <p:cNvPr id="50" name="AutoShape 2"/>
          <p:cNvSpPr>
            <a:spLocks noChangeArrowheads="1"/>
          </p:cNvSpPr>
          <p:nvPr/>
        </p:nvSpPr>
        <p:spPr bwMode="auto">
          <a:xfrm>
            <a:off x="3203848" y="908720"/>
            <a:ext cx="378073" cy="1260475"/>
          </a:xfrm>
          <a:prstGeom prst="rightArrow">
            <a:avLst>
              <a:gd name="adj1" fmla="val 65750"/>
              <a:gd name="adj2" fmla="val 63359"/>
            </a:avLst>
          </a:prstGeom>
          <a:gradFill rotWithShape="1">
            <a:gsLst>
              <a:gs pos="0">
                <a:srgbClr val="24246E">
                  <a:alpha val="50000"/>
                </a:srgbClr>
              </a:gs>
              <a:gs pos="100000">
                <a:srgbClr val="C7C7DC">
                  <a:alpha val="71001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3563888" y="908720"/>
            <a:ext cx="1944216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 smtClean="0"/>
              <a:t>Комиссия </a:t>
            </a:r>
            <a:r>
              <a:rPr lang="ru-RU" sz="1100" dirty="0"/>
              <a:t>по отбору резидентов на территориях опережающего </a:t>
            </a:r>
            <a:r>
              <a:rPr lang="ru-RU" sz="1100" dirty="0" smtClean="0"/>
              <a:t>развития и промышленности </a:t>
            </a:r>
            <a:r>
              <a:rPr lang="ru-RU" sz="1100" dirty="0"/>
              <a:t>Иркутской области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3821535" y="1969140"/>
            <a:ext cx="1296144" cy="400110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  <a:prstDash val="lgDash"/>
          </a:ln>
        </p:spPr>
        <p:txBody>
          <a:bodyPr wrap="square" lIns="36000" rIns="36000">
            <a:spAutoFit/>
          </a:bodyPr>
          <a:lstStyle/>
          <a:p>
            <a:pPr algn="ctr">
              <a:buClr>
                <a:srgbClr val="265A99"/>
              </a:buClr>
            </a:pPr>
            <a:r>
              <a:rPr lang="ru-RU" sz="1000" b="1" dirty="0" smtClean="0">
                <a:latin typeface="Calibri" pitchFamily="34" charset="0"/>
              </a:rPr>
              <a:t>СРОК рассмотрения </a:t>
            </a:r>
            <a:r>
              <a:rPr lang="ru-RU" sz="1000" dirty="0" smtClean="0">
                <a:latin typeface="Calibri" pitchFamily="34" charset="0"/>
              </a:rPr>
              <a:t>– </a:t>
            </a:r>
            <a:r>
              <a:rPr lang="ru-RU" sz="1000" b="1" dirty="0" smtClean="0">
                <a:latin typeface="Calibri" pitchFamily="34" charset="0"/>
              </a:rPr>
              <a:t>15</a:t>
            </a:r>
            <a:r>
              <a:rPr lang="ru-RU" sz="1000" dirty="0" smtClean="0">
                <a:latin typeface="Calibri" pitchFamily="34" charset="0"/>
              </a:rPr>
              <a:t> рабочих дней</a:t>
            </a:r>
            <a:endParaRPr lang="ru-RU" altLang="ru-RU" sz="1000" dirty="0" smtClean="0">
              <a:latin typeface="Calibri" pitchFamily="34" charset="0"/>
            </a:endParaRPr>
          </a:p>
        </p:txBody>
      </p:sp>
      <p:sp>
        <p:nvSpPr>
          <p:cNvPr id="53" name="AutoShape 2"/>
          <p:cNvSpPr>
            <a:spLocks noChangeArrowheads="1"/>
          </p:cNvSpPr>
          <p:nvPr/>
        </p:nvSpPr>
        <p:spPr bwMode="auto">
          <a:xfrm>
            <a:off x="5580112" y="872381"/>
            <a:ext cx="378073" cy="1260475"/>
          </a:xfrm>
          <a:prstGeom prst="rightArrow">
            <a:avLst>
              <a:gd name="adj1" fmla="val 65750"/>
              <a:gd name="adj2" fmla="val 63359"/>
            </a:avLst>
          </a:prstGeom>
          <a:gradFill rotWithShape="1">
            <a:gsLst>
              <a:gs pos="0">
                <a:srgbClr val="24246E">
                  <a:alpha val="50000"/>
                </a:srgbClr>
              </a:gs>
              <a:gs pos="100000">
                <a:srgbClr val="C7C7DC">
                  <a:alpha val="71001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7668344" y="836712"/>
            <a:ext cx="1152128" cy="707886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>
              <a:buClr>
                <a:srgbClr val="265A99"/>
              </a:buClr>
            </a:pPr>
            <a:r>
              <a:rPr lang="ru-RU" sz="1000" dirty="0" smtClean="0">
                <a:latin typeface="Calibri" pitchFamily="34" charset="0"/>
              </a:rPr>
              <a:t>включение в федеральный реестр резидентов ТОР</a:t>
            </a:r>
            <a:endParaRPr lang="ru-RU" altLang="ru-RU" sz="1000" dirty="0" smtClean="0">
              <a:latin typeface="Calibri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868144" y="981889"/>
            <a:ext cx="136815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заключение Соглашения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5" name="Rectangle 3"/>
          <p:cNvSpPr>
            <a:spLocks noChangeArrowheads="1"/>
          </p:cNvSpPr>
          <p:nvPr/>
        </p:nvSpPr>
        <p:spPr bwMode="auto">
          <a:xfrm>
            <a:off x="5868144" y="1604700"/>
            <a:ext cx="1296144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отказ в заключении Соглашения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6" name="AutoShape 2"/>
          <p:cNvSpPr>
            <a:spLocks noChangeArrowheads="1"/>
          </p:cNvSpPr>
          <p:nvPr/>
        </p:nvSpPr>
        <p:spPr bwMode="auto">
          <a:xfrm>
            <a:off x="7164288" y="1584176"/>
            <a:ext cx="378073" cy="692696"/>
          </a:xfrm>
          <a:prstGeom prst="rightArrow">
            <a:avLst>
              <a:gd name="adj1" fmla="val 65750"/>
              <a:gd name="adj2" fmla="val 63359"/>
            </a:avLst>
          </a:prstGeom>
          <a:gradFill rotWithShape="1">
            <a:gsLst>
              <a:gs pos="0">
                <a:srgbClr val="24246E">
                  <a:alpha val="50000"/>
                </a:srgbClr>
              </a:gs>
              <a:gs pos="100000">
                <a:srgbClr val="C7C7DC">
                  <a:alpha val="71001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7" name="Rectangle 3"/>
          <p:cNvSpPr>
            <a:spLocks noChangeArrowheads="1"/>
          </p:cNvSpPr>
          <p:nvPr/>
        </p:nvSpPr>
        <p:spPr bwMode="auto">
          <a:xfrm>
            <a:off x="7668344" y="1676708"/>
            <a:ext cx="1187624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100" dirty="0" smtClean="0">
                <a:cs typeface="Times New Roman" pitchFamily="18" charset="0"/>
              </a:rPr>
              <a:t>подача доработанной заявки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8" name="AutoShape 2"/>
          <p:cNvSpPr>
            <a:spLocks noChangeArrowheads="1"/>
          </p:cNvSpPr>
          <p:nvPr/>
        </p:nvSpPr>
        <p:spPr bwMode="auto">
          <a:xfrm>
            <a:off x="7164288" y="864096"/>
            <a:ext cx="378073" cy="692696"/>
          </a:xfrm>
          <a:prstGeom prst="rightArrow">
            <a:avLst>
              <a:gd name="adj1" fmla="val 65750"/>
              <a:gd name="adj2" fmla="val 63359"/>
            </a:avLst>
          </a:prstGeom>
          <a:gradFill rotWithShape="1">
            <a:gsLst>
              <a:gs pos="0">
                <a:srgbClr val="24246E">
                  <a:alpha val="50000"/>
                </a:srgbClr>
              </a:gs>
              <a:gs pos="100000">
                <a:srgbClr val="C7C7DC">
                  <a:alpha val="71001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 rot="10800000">
            <a:off x="539552" y="2636911"/>
            <a:ext cx="7992888" cy="216024"/>
          </a:xfrm>
          <a:prstGeom prst="rect">
            <a:avLst/>
          </a:prstGeom>
          <a:solidFill>
            <a:srgbClr val="555E8D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10800000"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100" b="1" dirty="0" smtClean="0">
                <a:solidFill>
                  <a:schemeClr val="bg1"/>
                </a:solidFill>
              </a:rPr>
              <a:t>Пакет документов, прилагаемых к заявке на заключение соглашения с резидентами ТОР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9552" y="3044715"/>
            <a:ext cx="7992888" cy="297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100" dirty="0" smtClean="0"/>
              <a:t>паспорт инвестиционного проекта;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100" dirty="0" smtClean="0"/>
              <a:t>бизнес-план </a:t>
            </a:r>
            <a:r>
              <a:rPr lang="ru-RU" sz="1100" dirty="0"/>
              <a:t>инвестиционного проекта</a:t>
            </a:r>
            <a:r>
              <a:rPr lang="ru-RU" sz="1100" dirty="0" smtClean="0"/>
              <a:t>;</a:t>
            </a:r>
            <a:endParaRPr lang="ru-RU" sz="1100" dirty="0">
              <a:hlinkClick r:id="rId2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100" dirty="0" smtClean="0"/>
              <a:t>копии </a:t>
            </a:r>
            <a:r>
              <a:rPr lang="ru-RU" sz="1100" dirty="0"/>
              <a:t>учредительных документов;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100" dirty="0" smtClean="0"/>
              <a:t>копия </a:t>
            </a:r>
            <a:r>
              <a:rPr lang="ru-RU" sz="1100" dirty="0"/>
              <a:t>свидетельства о постановке на учет российской организации в налоговом органе по месту ее нахождения;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100" dirty="0" smtClean="0"/>
              <a:t>документы</a:t>
            </a:r>
            <a:r>
              <a:rPr lang="ru-RU" sz="1100" dirty="0"/>
              <a:t>, подтверждающие право собственности (пользования) юридического лица на земельный участок и объекты недвижимого имущества, предназначенные для реализации инвестиционного проекта (при наличии);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100" dirty="0" smtClean="0"/>
              <a:t>справка из кредитной организации, содержащая информацию о текущем финансовом состоянии юридического лица и о соблюдении им </a:t>
            </a:r>
            <a:r>
              <a:rPr lang="ru-RU" sz="1100" dirty="0"/>
              <a:t>Федерального </a:t>
            </a:r>
            <a:r>
              <a:rPr lang="ru-RU" sz="1100" dirty="0" smtClean="0"/>
              <a:t>закона от 7 августа 2001 года № 115-ФЗ «О противодействии легализации (отмыванию) доходов, полученных преступным путем, и финансированию терроризма», выданная не ранее чем за 30 календарных дней до дня подачи Заявки;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100" dirty="0" smtClean="0"/>
              <a:t>справка </a:t>
            </a:r>
            <a:r>
              <a:rPr lang="ru-RU" sz="1100" dirty="0"/>
              <a:t>Арбитражного суда Иркутской области о наличии или отсутствии производства по делу о несостоятельности (банкротстве) в отношении юридического лица, выданная не ранее чем за 30 календарных дней до дня подачи Заявки;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100" dirty="0"/>
              <a:t>выписка из Единого государственного реестра юридических лиц, выданная не ранее чем за 30 календарных дней до дня подачи Заявки;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100" dirty="0" smtClean="0"/>
              <a:t>справки </a:t>
            </a:r>
            <a:r>
              <a:rPr lang="ru-RU" sz="1100" dirty="0"/>
              <a:t>о состоянии расчетов по налогам и сборам в бюджеты всех уровней, об отсутствии задолженности по страховым взносам на обязательное пенсионное, социальное и медицинское страхование, выданные не ранее чем за 30 календарных дней до дня подачи </a:t>
            </a:r>
            <a:r>
              <a:rPr lang="ru-RU" sz="1100" dirty="0" smtClean="0"/>
              <a:t>Заявки.</a:t>
            </a:r>
            <a:endParaRPr lang="ru-RU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</TotalTime>
  <Words>457</Words>
  <Application>Microsoft Office PowerPoint</Application>
  <PresentationFormat>Экран (4:3)</PresentationFormat>
  <Paragraphs>55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e.v.kuzmina</dc:creator>
  <cp:lastModifiedBy>Сюткина Марина Петровна</cp:lastModifiedBy>
  <cp:revision>62</cp:revision>
  <cp:lastPrinted>2020-01-14T02:51:32Z</cp:lastPrinted>
  <dcterms:created xsi:type="dcterms:W3CDTF">2016-03-21T06:28:37Z</dcterms:created>
  <dcterms:modified xsi:type="dcterms:W3CDTF">2024-09-23T05:30:32Z</dcterms:modified>
</cp:coreProperties>
</file>