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120" y="498"/>
      </p:cViewPr>
      <p:guideLst>
        <p:guide orient="horz" pos="5615"/>
        <p:guide orient="horz" pos="1396"/>
        <p:guide pos="255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05.08.2024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64" y="962786"/>
            <a:ext cx="6048672" cy="886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760969">
              <a:defRPr/>
            </a:pP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0" y="9265240"/>
            <a:ext cx="1656000" cy="5255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041069" y="9264241"/>
            <a:ext cx="24280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ЕДИНОГО КОНТАКТ-ЦЕНТРА  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380492"/>
            <a:ext cx="6080160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Уважаемые налогоплательщики</a:t>
            </a:r>
            <a:r>
              <a:rPr lang="ru-RU" sz="16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!</a:t>
            </a:r>
          </a:p>
          <a:p>
            <a:endParaRPr lang="ru-RU" sz="1200" dirty="0"/>
          </a:p>
          <a:p>
            <a:pPr algn="ctr"/>
            <a:r>
              <a:rPr lang="ru-RU" sz="1200" b="1" dirty="0">
                <a:latin typeface="Golos Text" pitchFamily="34" charset="0"/>
                <a:ea typeface="Golos Text" pitchFamily="34" charset="0"/>
              </a:rPr>
              <a:t>Сообщаем, что в целях соблюдения порядка заполнения расчетных документов в рамках действия </a:t>
            </a:r>
            <a:r>
              <a:rPr lang="ru-RU" sz="1200" b="1" dirty="0" smtClean="0">
                <a:latin typeface="Golos Text" pitchFamily="34" charset="0"/>
                <a:ea typeface="Golos Text" pitchFamily="34" charset="0"/>
              </a:rPr>
              <a:t>единого </a:t>
            </a:r>
            <a:r>
              <a:rPr lang="ru-RU" sz="1200" b="1" dirty="0">
                <a:latin typeface="Golos Text" pitchFamily="34" charset="0"/>
                <a:ea typeface="Golos Text" pitchFamily="34" charset="0"/>
              </a:rPr>
              <a:t>налогового счета (ЕНС), налогоплательщики из всех регионов перечисляют единый налоговый </a:t>
            </a:r>
            <a:r>
              <a:rPr lang="ru-RU" sz="1200" b="1" dirty="0" smtClean="0">
                <a:latin typeface="Golos Text" pitchFamily="34" charset="0"/>
                <a:ea typeface="Golos Text" pitchFamily="34" charset="0"/>
              </a:rPr>
              <a:t>платеж:</a:t>
            </a:r>
          </a:p>
          <a:p>
            <a:endParaRPr lang="ru-RU" sz="1200" dirty="0"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-На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отдельный казначейский счет, открытый Управлению Федерального казначейства по Тульской области, при этом в расчетном документе в поле «Получатель»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указывается:</a:t>
            </a:r>
            <a:r>
              <a:rPr lang="en-US" sz="1200" dirty="0" smtClean="0"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b="1" dirty="0" smtClean="0">
                <a:latin typeface="Golos Text" pitchFamily="34" charset="0"/>
                <a:ea typeface="Golos Text" pitchFamily="34" charset="0"/>
              </a:rPr>
              <a:t>Казначейство </a:t>
            </a:r>
            <a:r>
              <a:rPr lang="ru-RU" sz="1200" b="1" dirty="0">
                <a:latin typeface="Golos Text" pitchFamily="34" charset="0"/>
                <a:ea typeface="Golos Text" pitchFamily="34" charset="0"/>
              </a:rPr>
              <a:t>России (ФНС России</a:t>
            </a:r>
            <a:r>
              <a:rPr lang="ru-RU" sz="1200" b="1" dirty="0" smtClean="0">
                <a:latin typeface="Golos Text" pitchFamily="34" charset="0"/>
                <a:ea typeface="Golos Text" pitchFamily="34" charset="0"/>
              </a:rPr>
              <a:t>)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,</a:t>
            </a:r>
            <a:r>
              <a:rPr lang="en-US" sz="1200" dirty="0" smtClean="0"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номер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казначейского счета: </a:t>
            </a:r>
            <a:r>
              <a:rPr lang="ru-RU" sz="1200" b="1" dirty="0" smtClean="0">
                <a:latin typeface="Golos Text" pitchFamily="34" charset="0"/>
                <a:ea typeface="Golos Text" pitchFamily="34" charset="0"/>
              </a:rPr>
              <a:t>03100643000000018500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 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- В поле «ИНН»  получателя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указывается  </a:t>
            </a:r>
            <a:r>
              <a:rPr lang="ru-RU" sz="1200" b="1" dirty="0" smtClean="0">
                <a:latin typeface="Golos Text" pitchFamily="34" charset="0"/>
                <a:ea typeface="Golos Text" pitchFamily="34" charset="0"/>
              </a:rPr>
              <a:t>ИНН 7727406020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.</a:t>
            </a:r>
            <a:endParaRPr lang="ru-RU" sz="1200" b="1" dirty="0"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 </a:t>
            </a:r>
          </a:p>
          <a:p>
            <a:pPr algn="just"/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-В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реквизите «104» расчетного документа указывается </a:t>
            </a:r>
            <a:r>
              <a:rPr lang="ru-RU" sz="1200" b="1" dirty="0">
                <a:latin typeface="Golos Text" pitchFamily="34" charset="0"/>
                <a:ea typeface="Golos Text" pitchFamily="34" charset="0"/>
              </a:rPr>
              <a:t>КБК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, предназначенный для перечисления денежных средств в качестве единого налогового платежа:  </a:t>
            </a:r>
            <a:r>
              <a:rPr lang="ru-RU" sz="1200" b="1" dirty="0">
                <a:latin typeface="Golos Text" pitchFamily="34" charset="0"/>
                <a:ea typeface="Golos Text" pitchFamily="34" charset="0"/>
              </a:rPr>
              <a:t>18201061201010000510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.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  </a:t>
            </a:r>
            <a:endParaRPr lang="ru-RU" sz="1200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РЕКВИЗИТЫ </a:t>
            </a:r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 ДЛЯ  ЗАПОЛНЕНИЯ  ПЛАТЕЖНОГО  ПОРУЧЕНИЯ: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Получатель: Казначейство России (ФНС России)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Номер казначейского счета: 03100643000000018500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КБК для ЕНП: 18201061201010000510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ИНН получателя: 7727406020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КПП получателя: 770801001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Наименование банка получателя средств: ОТДЕЛЕНИЕ ТУЛА БАНКА РОССИИ// УФК по </a:t>
            </a:r>
            <a:r>
              <a:rPr lang="ru-RU" sz="1200">
                <a:latin typeface="Golos Text" pitchFamily="34" charset="0"/>
                <a:ea typeface="Golos Text" pitchFamily="34" charset="0"/>
              </a:rPr>
              <a:t>Тульской </a:t>
            </a:r>
            <a:r>
              <a:rPr lang="ru-RU" sz="1200" smtClean="0">
                <a:latin typeface="Golos Text" pitchFamily="34" charset="0"/>
                <a:ea typeface="Golos Text" pitchFamily="34" charset="0"/>
              </a:rPr>
              <a:t>области</a:t>
            </a:r>
            <a:endParaRPr lang="ru-RU" sz="1200" dirty="0" smtClean="0"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БИК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банка получателя средств: 017003983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Номер счета банка получателя средств: 40102810445370000059</a:t>
            </a:r>
          </a:p>
          <a:p>
            <a:pPr algn="just"/>
            <a:r>
              <a:rPr lang="ru-RU" sz="1200" dirty="0">
                <a:latin typeface="Golos Text" pitchFamily="34" charset="0"/>
                <a:ea typeface="Golos Text" pitchFamily="34" charset="0"/>
              </a:rPr>
              <a:t>КБК: 18201061201010000510</a:t>
            </a:r>
          </a:p>
          <a:p>
            <a:pPr algn="just"/>
            <a:r>
              <a:rPr lang="ru-RU" sz="1200" i="1" dirty="0">
                <a:latin typeface="Golos Text" pitchFamily="34" charset="0"/>
                <a:ea typeface="Golos Text" pitchFamily="34" charset="0"/>
              </a:rPr>
              <a:t> 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Более </a:t>
            </a:r>
            <a:r>
              <a:rPr lang="ru-RU" sz="1400" b="1" i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 подробную  информацию  о  полных  реквизитах  для </a:t>
            </a:r>
            <a:r>
              <a:rPr lang="ru-RU" sz="1400" b="1" i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заполнения </a:t>
            </a:r>
            <a:r>
              <a:rPr lang="ru-RU" sz="1400" b="1" i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 платежного  поручения  можно  получить</a:t>
            </a:r>
            <a:r>
              <a:rPr lang="ru-RU" sz="1400" b="1" i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, воспользовавшись </a:t>
            </a:r>
            <a:r>
              <a:rPr lang="ru-RU" sz="1400" b="1" i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QR</a:t>
            </a:r>
            <a:r>
              <a:rPr lang="ru-RU" sz="1400" b="1" i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-кодами</a:t>
            </a:r>
            <a:r>
              <a:rPr lang="ru-RU" sz="1400" b="1" i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:</a:t>
            </a:r>
          </a:p>
          <a:p>
            <a:endParaRPr lang="ru-RU" sz="1100" i="1" dirty="0">
              <a:latin typeface="Golos Text" pitchFamily="34" charset="0"/>
              <a:ea typeface="Golos Text" pitchFamily="34" charset="0"/>
            </a:endParaRPr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dirty="0"/>
          </a:p>
          <a:p>
            <a:pPr algn="just"/>
            <a:endParaRPr lang="ru-RU" sz="1200" dirty="0">
              <a:solidFill>
                <a:schemeClr val="tx1">
                  <a:lumMod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4" y="7060815"/>
            <a:ext cx="59261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164409</TotalTime>
  <Words>78</Words>
  <Application>Microsoft Office PowerPoint</Application>
  <PresentationFormat>Лист A4 (210x297 мм)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Доценко Светлана Николаевна</cp:lastModifiedBy>
  <cp:revision>1900</cp:revision>
  <cp:lastPrinted>2024-04-24T04:28:36Z</cp:lastPrinted>
  <dcterms:created xsi:type="dcterms:W3CDTF">2014-10-08T23:03:32Z</dcterms:created>
  <dcterms:modified xsi:type="dcterms:W3CDTF">2024-08-05T02:57:07Z</dcterms:modified>
</cp:coreProperties>
</file>