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797675" cy="9926638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8BB"/>
    <a:srgbClr val="F1450F"/>
    <a:srgbClr val="FFFFFF"/>
    <a:srgbClr val="CD3535"/>
    <a:srgbClr val="24ABC2"/>
    <a:srgbClr val="36C3DA"/>
    <a:srgbClr val="25C6FF"/>
    <a:srgbClr val="E46C0A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-1843" y="725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6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11.06.2024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6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6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6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6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69640" y="1422447"/>
            <a:ext cx="5938111" cy="69403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1450F"/>
                </a:solidFill>
                <a:latin typeface="Golos Text" pitchFamily="34" charset="0"/>
                <a:ea typeface="Golos Text" pitchFamily="34" charset="0"/>
              </a:rPr>
              <a:t>Начала действовать Программа долгосрочных сбережений</a:t>
            </a:r>
          </a:p>
          <a:p>
            <a:pPr algn="just"/>
            <a:endParaRPr lang="ru-RU" sz="1400" b="1" dirty="0">
              <a:solidFill>
                <a:srgbClr val="F1450F"/>
              </a:solidFill>
              <a:latin typeface="Golos Text" pitchFamily="34" charset="0"/>
              <a:ea typeface="Golos Text" pitchFamily="34" charset="0"/>
            </a:endParaRPr>
          </a:p>
          <a:p>
            <a:pPr algn="just"/>
            <a:r>
              <a:rPr lang="ru-RU" sz="1500" b="1" dirty="0" smtClean="0">
                <a:solidFill>
                  <a:srgbClr val="2778BB"/>
                </a:solidFill>
                <a:latin typeface="Golos Text" pitchFamily="34" charset="0"/>
                <a:ea typeface="Golos Text" pitchFamily="34" charset="0"/>
              </a:rPr>
              <a:t>С 1 </a:t>
            </a:r>
            <a:r>
              <a:rPr lang="ru-RU" sz="1500" b="1" dirty="0">
                <a:solidFill>
                  <a:srgbClr val="2778BB"/>
                </a:solidFill>
                <a:latin typeface="Golos Text" pitchFamily="34" charset="0"/>
                <a:ea typeface="Golos Text" pitchFamily="34" charset="0"/>
              </a:rPr>
              <a:t>января 2024 года в России начала действовать </a:t>
            </a:r>
            <a:r>
              <a:rPr lang="ru-RU" sz="1500" b="1" dirty="0" smtClean="0">
                <a:solidFill>
                  <a:srgbClr val="2778BB"/>
                </a:solidFill>
                <a:latin typeface="Golos Text" pitchFamily="34" charset="0"/>
                <a:ea typeface="Golos Text" pitchFamily="34" charset="0"/>
              </a:rPr>
              <a:t>Программа  </a:t>
            </a:r>
            <a:r>
              <a:rPr lang="ru-RU" sz="1500" b="1" dirty="0">
                <a:solidFill>
                  <a:srgbClr val="2778BB"/>
                </a:solidFill>
                <a:latin typeface="Golos Text" pitchFamily="34" charset="0"/>
                <a:ea typeface="Golos Text" pitchFamily="34" charset="0"/>
              </a:rPr>
              <a:t>долгосрочных </a:t>
            </a:r>
            <a:r>
              <a:rPr lang="ru-RU" sz="1500" b="1" dirty="0" smtClean="0">
                <a:solidFill>
                  <a:srgbClr val="2778BB"/>
                </a:solidFill>
                <a:latin typeface="Golos Text" pitchFamily="34" charset="0"/>
                <a:ea typeface="Golos Text" pitchFamily="34" charset="0"/>
              </a:rPr>
              <a:t>сбережений, </a:t>
            </a:r>
            <a:r>
              <a:rPr lang="ru-RU" sz="1500" b="1" dirty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позволяющая получать гражданам дополнительный доход в будущем или создать «подушку безопасности» на любые цели</a:t>
            </a:r>
            <a:r>
              <a:rPr lang="ru-RU" sz="1500" b="1" dirty="0" smtClean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.</a:t>
            </a:r>
          </a:p>
          <a:p>
            <a:pPr algn="just"/>
            <a:r>
              <a:rPr lang="ru-RU" sz="1500" b="1" dirty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	</a:t>
            </a:r>
          </a:p>
          <a:p>
            <a:pPr algn="just"/>
            <a:r>
              <a:rPr lang="ru-RU" sz="1500" b="1" dirty="0" smtClean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Участие </a:t>
            </a:r>
            <a:r>
              <a:rPr lang="ru-RU" sz="1500" b="1" dirty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в Программе добровольное, </a:t>
            </a:r>
            <a:r>
              <a:rPr lang="ru-RU" sz="1500" b="1" dirty="0" smtClean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формировать сбережения </a:t>
            </a:r>
            <a:r>
              <a:rPr lang="ru-RU" sz="1500" b="1" dirty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можно как за счет взносов из личных средств, так и за счет ранее созданных пенсионных накоплений. Кроме того, договор долгосрочных сбережений можно заключить в пользу своего ребенка или любого другого лица, независимо от его возраста</a:t>
            </a:r>
            <a:r>
              <a:rPr lang="ru-RU" sz="1500" b="1" dirty="0" smtClean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.</a:t>
            </a:r>
          </a:p>
          <a:p>
            <a:pPr algn="just"/>
            <a:endParaRPr lang="ru-RU" sz="1500" b="1" dirty="0">
              <a:solidFill>
                <a:srgbClr val="0070C0"/>
              </a:solidFill>
              <a:latin typeface="Golos Text" pitchFamily="34" charset="0"/>
              <a:ea typeface="Golos Text" pitchFamily="34" charset="0"/>
            </a:endParaRPr>
          </a:p>
          <a:p>
            <a:pPr algn="just"/>
            <a:r>
              <a:rPr lang="ru-RU" sz="1500" b="1" dirty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Программа не предусматривает </a:t>
            </a:r>
            <a:r>
              <a:rPr lang="ru-RU" sz="1500" b="1" dirty="0" smtClean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каких</a:t>
            </a:r>
            <a:r>
              <a:rPr lang="en-US" sz="1500" b="1" dirty="0" smtClean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500" b="1" dirty="0" smtClean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-</a:t>
            </a:r>
            <a:r>
              <a:rPr lang="en-US" sz="1500" b="1" dirty="0" smtClean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500" b="1" dirty="0" smtClean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либо </a:t>
            </a:r>
            <a:r>
              <a:rPr lang="ru-RU" sz="1500" b="1" dirty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требований к размеру и периодичности уплачиваемых взносов. Производить взносы в рамках Программы может и работодатель. Внесенные средства застрахованы на </a:t>
            </a:r>
            <a:r>
              <a:rPr lang="ru-RU" sz="1500" b="1" dirty="0" smtClean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2,8 млн </a:t>
            </a:r>
            <a:r>
              <a:rPr lang="ru-RU" sz="1500" b="1" dirty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рублей. </a:t>
            </a:r>
            <a:endParaRPr lang="ru-RU" sz="1500" b="1" dirty="0" smtClean="0">
              <a:solidFill>
                <a:srgbClr val="0070C0"/>
              </a:solidFill>
              <a:latin typeface="Golos Text" pitchFamily="34" charset="0"/>
              <a:ea typeface="Golos Text" pitchFamily="34" charset="0"/>
            </a:endParaRPr>
          </a:p>
          <a:p>
            <a:pPr algn="just"/>
            <a:endParaRPr lang="ru-RU" sz="1500" b="1" dirty="0" smtClean="0">
              <a:solidFill>
                <a:srgbClr val="0070C0"/>
              </a:solidFill>
              <a:latin typeface="Golos Text" pitchFamily="34" charset="0"/>
              <a:ea typeface="Golos Text" pitchFamily="34" charset="0"/>
            </a:endParaRPr>
          </a:p>
          <a:p>
            <a:pPr algn="just"/>
            <a:r>
              <a:rPr lang="ru-RU" sz="1500" b="1" dirty="0" smtClean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Ознакомиться </a:t>
            </a:r>
            <a:r>
              <a:rPr lang="ru-RU" sz="1500" b="1" dirty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с просветительскими </a:t>
            </a:r>
            <a:r>
              <a:rPr lang="ru-RU" sz="1500" b="1" dirty="0" smtClean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материалами можно </a:t>
            </a:r>
            <a:r>
              <a:rPr lang="ru-RU" sz="1500" b="1" dirty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на сайте </a:t>
            </a:r>
            <a:r>
              <a:rPr lang="ru-RU" sz="1500" b="1" dirty="0" smtClean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«Мои финансы» </a:t>
            </a:r>
            <a:r>
              <a:rPr lang="ru-RU" sz="1500" b="1" dirty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по ссылке: https://моифинансы.рф/programma-dolgosrochnyh-sberezhenij-new</a:t>
            </a:r>
            <a:r>
              <a:rPr lang="ru-RU" sz="1500" b="1" dirty="0" smtClean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/,  </a:t>
            </a:r>
            <a:r>
              <a:rPr lang="ru-RU" sz="1500" b="1" dirty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на портале «Открытый бюджет Иркутской области</a:t>
            </a:r>
            <a:r>
              <a:rPr lang="ru-RU" sz="1500" b="1" dirty="0" smtClean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»,  </a:t>
            </a:r>
            <a:r>
              <a:rPr lang="ru-RU" sz="1500" b="1" dirty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либо с помощью QR-кода</a:t>
            </a:r>
            <a:r>
              <a:rPr lang="ru-RU" sz="1500" b="1" dirty="0" smtClean="0">
                <a:solidFill>
                  <a:srgbClr val="0070C0"/>
                </a:solidFill>
                <a:latin typeface="Golos Text" pitchFamily="34" charset="0"/>
                <a:ea typeface="Golos Text" pitchFamily="34" charset="0"/>
              </a:rPr>
              <a:t>:</a:t>
            </a:r>
          </a:p>
          <a:p>
            <a:pPr algn="ctr"/>
            <a:endParaRPr lang="ru-RU" sz="1400" dirty="0">
              <a:solidFill>
                <a:srgbClr val="0070C0"/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endParaRPr lang="ru-RU" sz="1400" dirty="0">
              <a:solidFill>
                <a:srgbClr val="0070C0"/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endParaRPr lang="ru-RU" sz="1400" b="1" dirty="0">
              <a:solidFill>
                <a:srgbClr val="F1450F"/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ru-RU" sz="1400" b="1" dirty="0">
                <a:solidFill>
                  <a:srgbClr val="F1450F"/>
                </a:solidFill>
                <a:latin typeface="Golos Text" pitchFamily="34" charset="0"/>
                <a:ea typeface="Golos Text" pitchFamily="34" charset="0"/>
              </a:rPr>
              <a:t> </a:t>
            </a:r>
            <a:endParaRPr lang="ru-RU" sz="14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60" y="7545287"/>
            <a:ext cx="1163879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164178</TotalTime>
  <Words>44</Words>
  <Application>Microsoft Office PowerPoint</Application>
  <PresentationFormat>Лист A4 (210x297 мм)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Бычкова Елена Николаевна</cp:lastModifiedBy>
  <cp:revision>1920</cp:revision>
  <cp:lastPrinted>2024-06-11T06:51:34Z</cp:lastPrinted>
  <dcterms:created xsi:type="dcterms:W3CDTF">2014-10-08T23:03:32Z</dcterms:created>
  <dcterms:modified xsi:type="dcterms:W3CDTF">2024-06-11T06:55:25Z</dcterms:modified>
</cp:coreProperties>
</file>